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15"/>
  </p:notesMasterIdLst>
  <p:sldIdLst>
    <p:sldId id="258" r:id="rId2"/>
    <p:sldId id="292" r:id="rId3"/>
    <p:sldId id="256" r:id="rId4"/>
    <p:sldId id="257" r:id="rId5"/>
    <p:sldId id="260" r:id="rId6"/>
    <p:sldId id="294" r:id="rId7"/>
    <p:sldId id="282" r:id="rId8"/>
    <p:sldId id="283" r:id="rId9"/>
    <p:sldId id="295" r:id="rId10"/>
    <p:sldId id="296" r:id="rId11"/>
    <p:sldId id="297" r:id="rId12"/>
    <p:sldId id="298" r:id="rId13"/>
    <p:sldId id="299"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488" y="-13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20C3E-AE3C-4687-B8B0-B13A2531728E}" type="datetimeFigureOut">
              <a:rPr lang="it-IT" smtClean="0"/>
              <a:pPr/>
              <a:t>11/11/17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78B53-EBEF-48DC-AD1C-36BDB1CE49DF}" type="slidenum">
              <a:rPr lang="it-IT" smtClean="0"/>
              <a:pPr/>
              <a:t>‹n.›</a:t>
            </a:fld>
            <a:endParaRPr lang="it-IT"/>
          </a:p>
        </p:txBody>
      </p:sp>
    </p:spTree>
    <p:extLst>
      <p:ext uri="{BB962C8B-B14F-4D97-AF65-F5344CB8AC3E}">
        <p14:creationId xmlns:p14="http://schemas.microsoft.com/office/powerpoint/2010/main" val="315986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7578B53-EBEF-48DC-AD1C-36BDB1CE49DF}" type="slidenum">
              <a:rPr lang="it-IT" smtClean="0"/>
              <a:pPr/>
              <a:t>3</a:t>
            </a:fld>
            <a:endParaRPr lang="it-IT"/>
          </a:p>
        </p:txBody>
      </p:sp>
    </p:spTree>
    <p:extLst>
      <p:ext uri="{BB962C8B-B14F-4D97-AF65-F5344CB8AC3E}">
        <p14:creationId xmlns:p14="http://schemas.microsoft.com/office/powerpoint/2010/main" val="327578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it-IT"/>
              <a:t>Fare clic per modificare stile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pPr/>
              <a:t>11/11/17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8472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it-IT"/>
              <a:t>Fare clic per modificare stile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44F351F-53B1-3B4C-8CD4-15B0457E8E3F}" type="datetimeFigureOut">
              <a:rPr lang="en-US" dirty="0"/>
              <a:pPr/>
              <a:t>11/11/17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3954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stile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AB1E8F6-4F69-E448-82E4-3FF8C30628E4}" type="datetimeFigureOut">
              <a:rPr lang="en-US" dirty="0"/>
              <a:pPr/>
              <a:t>11/11/17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‹n.›</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863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it-IT"/>
              <a:t>Fare clic per modificare stile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F790BAD4-EC93-8B4C-97AE-9AB5F3271B19}" type="datetimeFigureOut">
              <a:rPr lang="en-US" dirty="0"/>
              <a:pPr/>
              <a:t>11/11/17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95976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stile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E6C9050E-E079-6441-81E7-806D30677343}" type="datetimeFigureOut">
              <a:rPr lang="en-US" dirty="0"/>
              <a:pPr/>
              <a:t>11/11/17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‹n.›</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356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it-IT"/>
              <a:t>Fare clic per modificare stile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99B230AF-FFB7-DE42-B481-AAC2589869DA}" type="datetimeFigureOut">
              <a:rPr lang="en-US" dirty="0"/>
              <a:pPr/>
              <a:t>11/11/17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5581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pPr/>
              <a:t>11/11/17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1901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it-IT"/>
              <a:t>Fare clic per modificare stile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pPr/>
              <a:t>11/11/17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1564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a:t>Fare clic per modificare stile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pPr/>
              <a:t>11/11/17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6326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a:t>Fare clic per modificare stile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ABB9B27-4D02-2940-AED5-BC8F2B3B1507}" type="datetimeFigureOut">
              <a:rPr lang="en-US" dirty="0"/>
              <a:pPr/>
              <a:t>11/11/17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9061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pPr/>
              <a:t>11/11/17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7813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stile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pPr/>
              <a:t>11/11/17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2409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pPr/>
              <a:t>11/11/17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1085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pPr/>
              <a:t>11/11/17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177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a:t>Fare clic per modificare stile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1EB8CB6-48D8-4E47-B0D3-B56230F429D0}" type="datetimeFigureOut">
              <a:rPr lang="en-US" dirty="0"/>
              <a:pPr/>
              <a:t>11/11/17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9551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it-IT"/>
              <a:t>Fare clic per modificare stile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EF716D3-DCE8-CC45-8106-AE5DFCD073F9}" type="datetimeFigureOut">
              <a:rPr lang="en-US" dirty="0"/>
              <a:pPr/>
              <a:t>11/11/17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008940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it-IT"/>
              <a:t>Fare clic per modificare stile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pPr/>
              <a:t>11/11/17</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50916556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25968" y="496178"/>
            <a:ext cx="7218032" cy="5616624"/>
          </a:xfrm>
        </p:spPr>
        <p:txBody>
          <a:bodyPr>
            <a:normAutofit lnSpcReduction="10000"/>
          </a:bodyPr>
          <a:lstStyle/>
          <a:p>
            <a:pPr marL="0" indent="0" algn="ctr">
              <a:buNone/>
            </a:pPr>
            <a:r>
              <a:rPr lang="it-IT" dirty="0">
                <a:solidFill>
                  <a:schemeClr val="accent1"/>
                </a:solidFill>
                <a:latin typeface="Baskerville Old Face" panose="02020602080505020303" pitchFamily="18" charset="0"/>
              </a:rPr>
              <a:t> Proposta progetto rete </a:t>
            </a:r>
          </a:p>
          <a:p>
            <a:pPr marL="0" indent="0">
              <a:buNone/>
            </a:pPr>
            <a:r>
              <a:rPr lang="it-IT" dirty="0">
                <a:solidFill>
                  <a:schemeClr val="accent1"/>
                </a:solidFill>
                <a:latin typeface="Baskerville Old Face" panose="02020602080505020303" pitchFamily="18" charset="0"/>
              </a:rPr>
              <a:t>«PAROLA D’ORDINE: ACCOGLIENZA.</a:t>
            </a:r>
          </a:p>
          <a:p>
            <a:pPr marL="0" indent="0">
              <a:buNone/>
            </a:pPr>
            <a:r>
              <a:rPr lang="it-IT" sz="2000" dirty="0">
                <a:solidFill>
                  <a:schemeClr val="accent1">
                    <a:lumMod val="75000"/>
                  </a:schemeClr>
                </a:solidFill>
                <a:latin typeface="Baskerville Old Face" panose="02020602080505020303" pitchFamily="18" charset="0"/>
              </a:rPr>
              <a:t>L’INSERIMENTO E L’ACCOMPAGNAMENTO DEGLI                   ALUNNI DALLE STORIE DIFFERENTI»</a:t>
            </a:r>
          </a:p>
          <a:p>
            <a:pPr marL="0" indent="0">
              <a:buNone/>
            </a:pPr>
            <a:endParaRPr lang="it-IT" sz="2000" dirty="0">
              <a:solidFill>
                <a:schemeClr val="accent1">
                  <a:lumMod val="75000"/>
                </a:schemeClr>
              </a:solidFill>
              <a:latin typeface="Baskerville Old Face" panose="02020602080505020303" pitchFamily="18" charset="0"/>
            </a:endParaRPr>
          </a:p>
          <a:p>
            <a:pPr marL="0" indent="0">
              <a:buNone/>
            </a:pPr>
            <a:r>
              <a:rPr lang="it-IT" sz="2000" dirty="0">
                <a:solidFill>
                  <a:schemeClr val="accent1">
                    <a:lumMod val="75000"/>
                  </a:schemeClr>
                </a:solidFill>
                <a:latin typeface="Baskerville Old Face" panose="02020602080505020303" pitchFamily="18" charset="0"/>
              </a:rPr>
              <a:t>                                           A.S. 2017/2018</a:t>
            </a:r>
          </a:p>
          <a:p>
            <a:pPr marL="0" indent="0">
              <a:buNone/>
            </a:pPr>
            <a:r>
              <a:rPr lang="it-IT" sz="2000" dirty="0">
                <a:solidFill>
                  <a:schemeClr val="accent1">
                    <a:lumMod val="75000"/>
                  </a:schemeClr>
                </a:solidFill>
                <a:latin typeface="Baskerville Old Face" panose="02020602080505020303" pitchFamily="18" charset="0"/>
              </a:rPr>
              <a:t>                                             LA SPEZIA</a:t>
            </a:r>
          </a:p>
          <a:p>
            <a:pPr marL="0" indent="0">
              <a:buNone/>
            </a:pPr>
            <a:endParaRPr lang="it-IT" sz="2000" dirty="0">
              <a:solidFill>
                <a:schemeClr val="accent1">
                  <a:lumMod val="75000"/>
                </a:schemeClr>
              </a:solidFill>
              <a:latin typeface="Baskerville Old Face" panose="02020602080505020303" pitchFamily="18" charset="0"/>
            </a:endParaRPr>
          </a:p>
          <a:p>
            <a:pPr marL="0" indent="0">
              <a:buNone/>
            </a:pPr>
            <a:r>
              <a:rPr lang="it-IT" sz="2000" i="1" dirty="0" smtClean="0">
                <a:solidFill>
                  <a:schemeClr val="accent1">
                    <a:lumMod val="75000"/>
                  </a:schemeClr>
                </a:solidFill>
                <a:latin typeface="Baskerville Old Face" panose="02020602080505020303" pitchFamily="18" charset="0"/>
              </a:rPr>
              <a:t>                 Dirigente </a:t>
            </a:r>
            <a:r>
              <a:rPr lang="it-IT" sz="2000" i="1" dirty="0">
                <a:solidFill>
                  <a:schemeClr val="accent1">
                    <a:lumMod val="75000"/>
                  </a:schemeClr>
                </a:solidFill>
                <a:latin typeface="Baskerville Old Face" panose="02020602080505020303" pitchFamily="18" charset="0"/>
              </a:rPr>
              <a:t>ISA </a:t>
            </a:r>
            <a:r>
              <a:rPr lang="it-IT" sz="2000" i="1" dirty="0" smtClean="0">
                <a:solidFill>
                  <a:schemeClr val="accent1">
                    <a:lumMod val="75000"/>
                  </a:schemeClr>
                </a:solidFill>
                <a:latin typeface="Baskerville Old Face" panose="02020602080505020303" pitchFamily="18" charset="0"/>
              </a:rPr>
              <a:t>2 </a:t>
            </a:r>
            <a:r>
              <a:rPr lang="it-IT" sz="2000" i="1" dirty="0">
                <a:solidFill>
                  <a:schemeClr val="accent1">
                    <a:lumMod val="75000"/>
                  </a:schemeClr>
                </a:solidFill>
                <a:latin typeface="Baskerville Old Face" panose="02020602080505020303" pitchFamily="18" charset="0"/>
              </a:rPr>
              <a:t>- Dott.ssa Antonella Minucci</a:t>
            </a:r>
          </a:p>
          <a:p>
            <a:pPr marL="0" indent="0">
              <a:buNone/>
            </a:pPr>
            <a:r>
              <a:rPr lang="it-IT" sz="2000" i="1" dirty="0">
                <a:solidFill>
                  <a:schemeClr val="accent1">
                    <a:lumMod val="75000"/>
                  </a:schemeClr>
                </a:solidFill>
                <a:latin typeface="Baskerville Old Face" panose="02020602080505020303" pitchFamily="18" charset="0"/>
              </a:rPr>
              <a:t>                </a:t>
            </a:r>
            <a:r>
              <a:rPr lang="it-IT" sz="2000" i="1" dirty="0" smtClean="0">
                <a:solidFill>
                  <a:schemeClr val="accent1">
                    <a:lumMod val="75000"/>
                  </a:schemeClr>
                </a:solidFill>
                <a:latin typeface="Baskerville Old Face" panose="02020602080505020303" pitchFamily="18" charset="0"/>
              </a:rPr>
              <a:t>  Referente </a:t>
            </a:r>
            <a:r>
              <a:rPr lang="it-IT" sz="2000" i="1" dirty="0">
                <a:solidFill>
                  <a:schemeClr val="accent1">
                    <a:lumMod val="75000"/>
                  </a:schemeClr>
                </a:solidFill>
                <a:latin typeface="Baskerville Old Face" panose="02020602080505020303" pitchFamily="18" charset="0"/>
              </a:rPr>
              <a:t>area adozione </a:t>
            </a:r>
            <a:r>
              <a:rPr lang="it-IT" sz="2000" i="1" dirty="0" smtClean="0">
                <a:solidFill>
                  <a:schemeClr val="accent1">
                    <a:lumMod val="75000"/>
                  </a:schemeClr>
                </a:solidFill>
                <a:latin typeface="Baskerville Old Face" panose="02020602080505020303" pitchFamily="18" charset="0"/>
              </a:rPr>
              <a:t>e Coordinatrice del  </a:t>
            </a:r>
          </a:p>
          <a:p>
            <a:pPr marL="0" indent="0">
              <a:buNone/>
            </a:pPr>
            <a:r>
              <a:rPr lang="it-IT" sz="2000" i="1" dirty="0" smtClean="0">
                <a:solidFill>
                  <a:schemeClr val="accent1">
                    <a:lumMod val="75000"/>
                  </a:schemeClr>
                </a:solidFill>
                <a:latin typeface="Baskerville Old Face" panose="02020602080505020303" pitchFamily="18" charset="0"/>
              </a:rPr>
              <a:t>                   Progetto, Docente Sabrina Giannasi                                </a:t>
            </a:r>
          </a:p>
          <a:p>
            <a:pPr marL="0" indent="0">
              <a:buNone/>
            </a:pPr>
            <a:r>
              <a:rPr lang="it-IT" sz="2000" i="1" dirty="0" smtClean="0">
                <a:solidFill>
                  <a:schemeClr val="accent1">
                    <a:lumMod val="75000"/>
                  </a:schemeClr>
                </a:solidFill>
                <a:latin typeface="Baskerville Old Face" panose="02020602080505020303" pitchFamily="18" charset="0"/>
              </a:rPr>
              <a:t>                   Pedagogista</a:t>
            </a:r>
            <a:r>
              <a:rPr lang="it-IT" sz="2000" i="1" dirty="0">
                <a:solidFill>
                  <a:schemeClr val="accent1">
                    <a:lumMod val="75000"/>
                  </a:schemeClr>
                </a:solidFill>
                <a:latin typeface="Baskerville Old Face" panose="02020602080505020303" pitchFamily="18" charset="0"/>
              </a:rPr>
              <a:t>, Dott.ssa Greta Bellando</a:t>
            </a:r>
          </a:p>
          <a:p>
            <a:pPr marL="0" indent="0">
              <a:buNone/>
            </a:pPr>
            <a:r>
              <a:rPr lang="it-IT" sz="2000" i="1" dirty="0">
                <a:solidFill>
                  <a:schemeClr val="accent1">
                    <a:lumMod val="75000"/>
                  </a:schemeClr>
                </a:solidFill>
                <a:latin typeface="Baskerville Old Face" panose="02020602080505020303" pitchFamily="18" charset="0"/>
              </a:rPr>
              <a:t>                   </a:t>
            </a:r>
            <a:r>
              <a:rPr lang="it-IT" sz="2000" i="1" dirty="0" smtClean="0">
                <a:solidFill>
                  <a:schemeClr val="accent1">
                    <a:lumMod val="75000"/>
                  </a:schemeClr>
                </a:solidFill>
                <a:latin typeface="Baskerville Old Face" panose="02020602080505020303" pitchFamily="18" charset="0"/>
              </a:rPr>
              <a:t>Psicologa</a:t>
            </a:r>
            <a:r>
              <a:rPr lang="it-IT" sz="2000" i="1" dirty="0">
                <a:solidFill>
                  <a:schemeClr val="accent1">
                    <a:lumMod val="75000"/>
                  </a:schemeClr>
                </a:solidFill>
                <a:latin typeface="Baskerville Old Face" panose="02020602080505020303" pitchFamily="18" charset="0"/>
              </a:rPr>
              <a:t>, Dott.ssa Veronica Bellazzini</a:t>
            </a:r>
          </a:p>
          <a:p>
            <a:pPr marL="0" indent="0">
              <a:buNone/>
            </a:pPr>
            <a:r>
              <a:rPr lang="it-IT" sz="2000" i="1" dirty="0">
                <a:solidFill>
                  <a:schemeClr val="tx1">
                    <a:lumMod val="75000"/>
                    <a:lumOff val="25000"/>
                  </a:schemeClr>
                </a:solidFill>
                <a:latin typeface="Baskerville Old Face" panose="02020602080505020303" pitchFamily="18" charset="0"/>
              </a:rPr>
              <a:t>                                 </a:t>
            </a:r>
          </a:p>
        </p:txBody>
      </p:sp>
    </p:spTree>
    <p:extLst>
      <p:ext uri="{BB962C8B-B14F-4D97-AF65-F5344CB8AC3E}">
        <p14:creationId xmlns:p14="http://schemas.microsoft.com/office/powerpoint/2010/main" val="28189636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A0AC31B-E19A-E945-A4F4-AC5360F5C4D9}"/>
              </a:ext>
            </a:extLst>
          </p:cNvPr>
          <p:cNvSpPr>
            <a:spLocks noGrp="1"/>
          </p:cNvSpPr>
          <p:nvPr>
            <p:ph type="title"/>
          </p:nvPr>
        </p:nvSpPr>
        <p:spPr/>
        <p:txBody>
          <a:bodyPr/>
          <a:lstStyle/>
          <a:p>
            <a:r>
              <a:rPr lang="it-IT" dirty="0"/>
              <a:t>2 percorsi formazione docenti: </a:t>
            </a:r>
          </a:p>
        </p:txBody>
      </p:sp>
      <p:sp>
        <p:nvSpPr>
          <p:cNvPr id="3" name="Segnaposto contenuto 2">
            <a:extLst>
              <a:ext uri="{FF2B5EF4-FFF2-40B4-BE49-F238E27FC236}">
                <a16:creationId xmlns="" xmlns:a16="http://schemas.microsoft.com/office/drawing/2014/main" id="{50F3450B-D16A-C348-8400-FC93E258DCE0}"/>
              </a:ext>
            </a:extLst>
          </p:cNvPr>
          <p:cNvSpPr>
            <a:spLocks noGrp="1"/>
          </p:cNvSpPr>
          <p:nvPr>
            <p:ph idx="1"/>
          </p:nvPr>
        </p:nvSpPr>
        <p:spPr>
          <a:xfrm>
            <a:off x="1942415" y="1905000"/>
            <a:ext cx="6591985" cy="4006222"/>
          </a:xfrm>
        </p:spPr>
        <p:txBody>
          <a:bodyPr>
            <a:normAutofit fontScale="85000" lnSpcReduction="20000"/>
          </a:bodyPr>
          <a:lstStyle/>
          <a:p>
            <a:r>
              <a:rPr lang="it-IT" dirty="0"/>
              <a:t>Avvio attività formazione in comune </a:t>
            </a:r>
            <a:r>
              <a:rPr lang="it-IT" dirty="0" smtClean="0"/>
              <a:t>(5 dicembre </a:t>
            </a:r>
            <a:r>
              <a:rPr lang="it-IT" dirty="0"/>
              <a:t>2017</a:t>
            </a:r>
            <a:r>
              <a:rPr lang="it-IT" dirty="0" smtClean="0"/>
              <a:t>): n. 1 incontro per tutti i docenti (primo e secondo livello).</a:t>
            </a:r>
            <a:endParaRPr lang="it-IT" dirty="0"/>
          </a:p>
          <a:p>
            <a:r>
              <a:rPr lang="it-IT" dirty="0"/>
              <a:t> 1* percorso di formazione: n. 3 incontri per coloro che si inseriscono per la prima volta all’interno del percorso formativo. Verranno attivati dei laboratori pratici che si alterneranno a spunti teorici in merito alle storie «speciali» quali adozione, affido e immigrazioni mirando a fornire strumenti per il lavoro in classe (novembre-gennaio</a:t>
            </a:r>
            <a:r>
              <a:rPr lang="it-IT" dirty="0" smtClean="0"/>
              <a:t>). </a:t>
            </a:r>
            <a:endParaRPr lang="it-IT" dirty="0"/>
          </a:p>
          <a:p>
            <a:r>
              <a:rPr lang="it-IT" dirty="0"/>
              <a:t>2* percorso formazione: n. 3 incontri per coloro che hanno già frequentato almeno 8 ore del percorso di formazione conclusosi a giugno 2017. In questo corso si mirerà ad approfondire le aree di maggior interesse. </a:t>
            </a:r>
            <a:endParaRPr lang="it-IT" dirty="0" smtClean="0"/>
          </a:p>
          <a:p>
            <a:r>
              <a:rPr lang="it-IT" dirty="0" smtClean="0"/>
              <a:t>Incontro conclusivo di progetto con seminario.</a:t>
            </a:r>
            <a:endParaRPr lang="it-IT" dirty="0"/>
          </a:p>
          <a:p>
            <a:endParaRPr lang="it-IT" dirty="0"/>
          </a:p>
          <a:p>
            <a:pPr marL="0" indent="0">
              <a:buNone/>
            </a:pPr>
            <a:r>
              <a:rPr lang="it-IT" dirty="0"/>
              <a:t>Al fine di coordinare al meglio entrambi i percorsi sarà necessario accedere previa iscrizione ad inizio attività </a:t>
            </a:r>
          </a:p>
        </p:txBody>
      </p:sp>
    </p:spTree>
    <p:extLst>
      <p:ext uri="{BB962C8B-B14F-4D97-AF65-F5344CB8AC3E}">
        <p14:creationId xmlns:p14="http://schemas.microsoft.com/office/powerpoint/2010/main" val="31531866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46628F1-5915-3544-B1BB-366D068B0F6F}"/>
              </a:ext>
            </a:extLst>
          </p:cNvPr>
          <p:cNvSpPr>
            <a:spLocks noGrp="1"/>
          </p:cNvSpPr>
          <p:nvPr>
            <p:ph type="title"/>
          </p:nvPr>
        </p:nvSpPr>
        <p:spPr/>
        <p:txBody>
          <a:bodyPr/>
          <a:lstStyle/>
          <a:p>
            <a:r>
              <a:rPr lang="it-IT" dirty="0"/>
              <a:t>Attività formazione per famiglie della rete</a:t>
            </a:r>
          </a:p>
        </p:txBody>
      </p:sp>
      <p:sp>
        <p:nvSpPr>
          <p:cNvPr id="3" name="Segnaposto contenuto 2">
            <a:extLst>
              <a:ext uri="{FF2B5EF4-FFF2-40B4-BE49-F238E27FC236}">
                <a16:creationId xmlns="" xmlns:a16="http://schemas.microsoft.com/office/drawing/2014/main" id="{0A0212F1-9746-BE41-A5DC-DAB3C16F2E74}"/>
              </a:ext>
            </a:extLst>
          </p:cNvPr>
          <p:cNvSpPr>
            <a:spLocks noGrp="1"/>
          </p:cNvSpPr>
          <p:nvPr>
            <p:ph idx="1"/>
          </p:nvPr>
        </p:nvSpPr>
        <p:spPr>
          <a:xfrm>
            <a:off x="2186686" y="2546571"/>
            <a:ext cx="6347714" cy="3880773"/>
          </a:xfrm>
        </p:spPr>
        <p:txBody>
          <a:bodyPr>
            <a:normAutofit/>
          </a:bodyPr>
          <a:lstStyle/>
          <a:p>
            <a:pPr lvl="0">
              <a:buClr>
                <a:srgbClr val="A53010"/>
              </a:buClr>
            </a:pPr>
            <a:r>
              <a:rPr lang="it-IT" dirty="0">
                <a:solidFill>
                  <a:prstClr val="black">
                    <a:lumMod val="75000"/>
                    <a:lumOff val="25000"/>
                  </a:prstClr>
                </a:solidFill>
              </a:rPr>
              <a:t>Incontro di presentazione del progetto (dicembre 2017)</a:t>
            </a:r>
          </a:p>
          <a:p>
            <a:r>
              <a:rPr lang="it-IT" dirty="0" smtClean="0"/>
              <a:t>Viste le richieste che sono giunte nell’ultimo a.s si intende attivare un «percorso formazione famiglie» n. 3 incontri di 2h ciascuno, in cui si alterneranno degli esperti per fornire ai genitori, che aderiranno al progetto, strumenti e strategie per favorire il benessere nelle relazioni con i propri figli. </a:t>
            </a:r>
          </a:p>
        </p:txBody>
      </p:sp>
    </p:spTree>
    <p:extLst>
      <p:ext uri="{BB962C8B-B14F-4D97-AF65-F5344CB8AC3E}">
        <p14:creationId xmlns:p14="http://schemas.microsoft.com/office/powerpoint/2010/main" val="943332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E5B79EE-6801-D742-86A0-142145D3BBAC}"/>
              </a:ext>
            </a:extLst>
          </p:cNvPr>
          <p:cNvSpPr>
            <a:spLocks noGrp="1"/>
          </p:cNvSpPr>
          <p:nvPr>
            <p:ph type="title"/>
          </p:nvPr>
        </p:nvSpPr>
        <p:spPr/>
        <p:txBody>
          <a:bodyPr/>
          <a:lstStyle/>
          <a:p>
            <a:r>
              <a:rPr lang="it-IT" dirty="0"/>
              <a:t>Attività sportello ascolto </a:t>
            </a:r>
          </a:p>
        </p:txBody>
      </p:sp>
      <p:sp>
        <p:nvSpPr>
          <p:cNvPr id="3" name="Segnaposto contenuto 2">
            <a:extLst>
              <a:ext uri="{FF2B5EF4-FFF2-40B4-BE49-F238E27FC236}">
                <a16:creationId xmlns="" xmlns:a16="http://schemas.microsoft.com/office/drawing/2014/main" id="{81768C47-B92C-0A44-B8A6-DBB9F26FDF6F}"/>
              </a:ext>
            </a:extLst>
          </p:cNvPr>
          <p:cNvSpPr>
            <a:spLocks noGrp="1"/>
          </p:cNvSpPr>
          <p:nvPr>
            <p:ph idx="1"/>
          </p:nvPr>
        </p:nvSpPr>
        <p:spPr>
          <a:xfrm>
            <a:off x="2178423" y="2310001"/>
            <a:ext cx="6475010" cy="1861077"/>
          </a:xfrm>
        </p:spPr>
        <p:txBody>
          <a:bodyPr/>
          <a:lstStyle/>
          <a:p>
            <a:r>
              <a:rPr lang="it-IT" dirty="0"/>
              <a:t>Quest’anno lo sportello di ascolto psicologico verrà attivato a partire da gennaio, ogni 15 giorni (2h), e</a:t>
            </a:r>
            <a:r>
              <a:rPr lang="it-IT" dirty="0" smtClean="0"/>
              <a:t>  </a:t>
            </a:r>
            <a:r>
              <a:rPr lang="it-IT" dirty="0"/>
              <a:t>potranno accedere i docenti appartenenti alle scuole della rete e </a:t>
            </a:r>
            <a:r>
              <a:rPr lang="it-IT" dirty="0" smtClean="0"/>
              <a:t> le </a:t>
            </a:r>
            <a:r>
              <a:rPr lang="it-IT" dirty="0"/>
              <a:t>famiglie che ne faranno richiesta. </a:t>
            </a:r>
          </a:p>
        </p:txBody>
      </p:sp>
    </p:spTree>
    <p:extLst>
      <p:ext uri="{BB962C8B-B14F-4D97-AF65-F5344CB8AC3E}">
        <p14:creationId xmlns:p14="http://schemas.microsoft.com/office/powerpoint/2010/main" val="31682237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16748D-714C-3D47-AA47-1CEDF8182905}"/>
              </a:ext>
            </a:extLst>
          </p:cNvPr>
          <p:cNvSpPr>
            <a:spLocks noGrp="1"/>
          </p:cNvSpPr>
          <p:nvPr>
            <p:ph type="title"/>
          </p:nvPr>
        </p:nvSpPr>
        <p:spPr>
          <a:xfrm>
            <a:off x="2591746" y="2044201"/>
            <a:ext cx="15498078" cy="3012708"/>
          </a:xfrm>
        </p:spPr>
        <p:txBody>
          <a:bodyPr/>
          <a:lstStyle/>
          <a:p>
            <a:r>
              <a:rPr lang="it-IT" dirty="0"/>
              <a:t>Grazie per l'attenzione!! </a:t>
            </a:r>
          </a:p>
        </p:txBody>
      </p:sp>
    </p:spTree>
    <p:extLst>
      <p:ext uri="{BB962C8B-B14F-4D97-AF65-F5344CB8AC3E}">
        <p14:creationId xmlns:p14="http://schemas.microsoft.com/office/powerpoint/2010/main" val="21585246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61551A0-06FC-4B4B-B332-3218B761BB93}"/>
              </a:ext>
            </a:extLst>
          </p:cNvPr>
          <p:cNvSpPr>
            <a:spLocks noGrp="1"/>
          </p:cNvSpPr>
          <p:nvPr>
            <p:ph type="title"/>
          </p:nvPr>
        </p:nvSpPr>
        <p:spPr/>
        <p:txBody>
          <a:bodyPr/>
          <a:lstStyle/>
          <a:p>
            <a:r>
              <a:rPr lang="it-IT" dirty="0"/>
              <a:t>Una rete di scopo </a:t>
            </a:r>
          </a:p>
        </p:txBody>
      </p:sp>
      <p:sp>
        <p:nvSpPr>
          <p:cNvPr id="3" name="Segnaposto contenuto 2">
            <a:extLst>
              <a:ext uri="{FF2B5EF4-FFF2-40B4-BE49-F238E27FC236}">
                <a16:creationId xmlns="" xmlns:a16="http://schemas.microsoft.com/office/drawing/2014/main" id="{22B2F672-FCD8-A747-AFC6-46A0671C61F5}"/>
              </a:ext>
            </a:extLst>
          </p:cNvPr>
          <p:cNvSpPr>
            <a:spLocks noGrp="1"/>
          </p:cNvSpPr>
          <p:nvPr>
            <p:ph idx="1"/>
          </p:nvPr>
        </p:nvSpPr>
        <p:spPr>
          <a:xfrm>
            <a:off x="1265381" y="1709065"/>
            <a:ext cx="7601527" cy="4961160"/>
          </a:xfrm>
        </p:spPr>
        <p:txBody>
          <a:bodyPr/>
          <a:lstStyle/>
          <a:p>
            <a:pPr marL="0" indent="0">
              <a:buNone/>
            </a:pPr>
            <a:r>
              <a:rPr lang="it-IT" dirty="0"/>
              <a:t>Il 25 maggio 2017 presso la sede della scuola primaria dell’Isa 2 si è svolto un incontro aperto ai dirigenti e referenti della provincia. </a:t>
            </a:r>
          </a:p>
          <a:p>
            <a:pPr marL="0" indent="0">
              <a:buNone/>
            </a:pPr>
            <a:r>
              <a:rPr lang="it-IT" dirty="0"/>
              <a:t>Visto il grande interesse da parte delle altre ISA di collaborare al progetto, visti i risultati ottenuti, sia nella formazione docenti che nei laboratori in classe,  si vuole unirsi in una «rete di scopo» al fine di attivare una collaborazione attiva con le scuole che aderiranno e le Associazioni.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11928850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95736" y="1147365"/>
            <a:ext cx="6748264" cy="3816424"/>
          </a:xfrm>
        </p:spPr>
        <p:txBody>
          <a:bodyPr>
            <a:normAutofit/>
          </a:bodyPr>
          <a:lstStyle/>
          <a:p>
            <a:pPr>
              <a:lnSpc>
                <a:spcPct val="115000"/>
              </a:lnSpc>
              <a:spcAft>
                <a:spcPts val="0"/>
              </a:spcAft>
            </a:pPr>
            <a:r>
              <a:rPr lang="it-IT" sz="3200" dirty="0">
                <a:latin typeface="Arial" panose="020B0604020202020204" pitchFamily="34" charset="0"/>
                <a:cs typeface="Arial" panose="020B0604020202020204" pitchFamily="34" charset="0"/>
              </a:rPr>
              <a:t>Proposta per il nuovo anno scolastico 2017/2018 </a:t>
            </a:r>
            <a:br>
              <a:rPr lang="it-IT" sz="3200" dirty="0">
                <a:latin typeface="Arial" panose="020B0604020202020204" pitchFamily="34" charset="0"/>
                <a:cs typeface="Arial" panose="020B0604020202020204" pitchFamily="34" charset="0"/>
              </a:rPr>
            </a:br>
            <a:r>
              <a:rPr lang="it-IT" sz="3200" dirty="0">
                <a:latin typeface="Baskerville Old Face" panose="02020602080505020303" pitchFamily="18" charset="0"/>
                <a:cs typeface="Arial" panose="020B0604020202020204" pitchFamily="34" charset="0"/>
              </a:rPr>
              <a:t>«Parola d’ordine: Accoglienza. </a:t>
            </a:r>
            <a:r>
              <a:rPr lang="it-IT" sz="3200" dirty="0">
                <a:latin typeface="Arial" panose="020B0604020202020204" pitchFamily="34" charset="0"/>
                <a:cs typeface="Arial" panose="020B0604020202020204" pitchFamily="34" charset="0"/>
              </a:rPr>
              <a:t/>
            </a:r>
            <a:br>
              <a:rPr lang="it-IT" sz="3200" dirty="0">
                <a:latin typeface="Arial" panose="020B0604020202020204" pitchFamily="34" charset="0"/>
                <a:cs typeface="Arial" panose="020B0604020202020204" pitchFamily="34" charset="0"/>
              </a:rPr>
            </a:br>
            <a:r>
              <a:rPr lang="it-IT" sz="2000" b="0" cap="none" dirty="0">
                <a:solidFill>
                  <a:schemeClr val="accent6">
                    <a:lumMod val="75000"/>
                  </a:schemeClr>
                </a:solidFill>
                <a:latin typeface="Baskerville Old Face" panose="02020602080505020303" pitchFamily="18" charset="0"/>
                <a:ea typeface="+mn-ea"/>
                <a:cs typeface="+mn-cs"/>
              </a:rPr>
              <a:t>L’INSERIMENTO E L’ACCOMPAGNAMENTO DEGLI                   ALUNNI DALLE STORIE DIFFERENTI»</a:t>
            </a:r>
            <a:br>
              <a:rPr lang="it-IT" sz="2000" b="0" cap="none" dirty="0">
                <a:solidFill>
                  <a:schemeClr val="accent6">
                    <a:lumMod val="75000"/>
                  </a:schemeClr>
                </a:solidFill>
                <a:latin typeface="Baskerville Old Face" panose="02020602080505020303" pitchFamily="18" charset="0"/>
                <a:ea typeface="+mn-ea"/>
                <a:cs typeface="+mn-cs"/>
              </a:rPr>
            </a:br>
            <a:endParaRPr lang="it-IT" sz="18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4223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60532" y="463183"/>
            <a:ext cx="7467600" cy="5904656"/>
          </a:xfrm>
        </p:spPr>
        <p:txBody>
          <a:bodyPr>
            <a:normAutofit/>
          </a:bodyPr>
          <a:lstStyle/>
          <a:p>
            <a:pPr marL="0" indent="0">
              <a:lnSpc>
                <a:spcPct val="115000"/>
              </a:lnSpc>
              <a:spcAft>
                <a:spcPts val="0"/>
              </a:spcAft>
              <a:buNone/>
            </a:pPr>
            <a:r>
              <a:rPr lang="x-none" sz="4000">
                <a:solidFill>
                  <a:schemeClr val="accent6">
                    <a:lumMod val="75000"/>
                  </a:schemeClr>
                </a:solidFill>
                <a:latin typeface="Baskerville Old Face" panose="02020602080505020303" pitchFamily="18" charset="0"/>
                <a:ea typeface="Times New Roman"/>
                <a:cs typeface="mesNewRomanPS-BoldMT"/>
              </a:rPr>
              <a:t>Destinatari</a:t>
            </a:r>
            <a:r>
              <a:rPr lang="it-IT" sz="4000" dirty="0">
                <a:solidFill>
                  <a:schemeClr val="accent6">
                    <a:lumMod val="75000"/>
                  </a:schemeClr>
                </a:solidFill>
                <a:latin typeface="Baskerville Old Face" panose="02020602080505020303" pitchFamily="18" charset="0"/>
                <a:ea typeface="Times New Roman"/>
                <a:cs typeface="mesNewRomanPS-BoldMT"/>
              </a:rPr>
              <a:t> appartenenti alla rete di scopo: </a:t>
            </a:r>
            <a:endParaRPr lang="it-IT" sz="3200" dirty="0">
              <a:solidFill>
                <a:schemeClr val="accent6">
                  <a:lumMod val="75000"/>
                </a:schemeClr>
              </a:solidFill>
              <a:latin typeface="Baskerville Old Face" panose="02020602080505020303" pitchFamily="18" charset="0"/>
              <a:ea typeface="Calibri"/>
              <a:cs typeface="Times New Roman"/>
            </a:endParaRPr>
          </a:p>
          <a:p>
            <a:pPr>
              <a:lnSpc>
                <a:spcPct val="115000"/>
              </a:lnSpc>
              <a:spcAft>
                <a:spcPts val="0"/>
              </a:spcAft>
            </a:pPr>
            <a:r>
              <a:rPr lang="x-none" sz="4000">
                <a:solidFill>
                  <a:schemeClr val="accent6">
                    <a:lumMod val="75000"/>
                  </a:schemeClr>
                </a:solidFill>
                <a:latin typeface="Baskerville Old Face" panose="02020602080505020303" pitchFamily="18" charset="0"/>
                <a:ea typeface="Times New Roman"/>
                <a:cs typeface="mesNewRomanPSMT"/>
              </a:rPr>
              <a:t> </a:t>
            </a:r>
            <a:r>
              <a:rPr lang="x-none" sz="3600">
                <a:solidFill>
                  <a:schemeClr val="accent6">
                    <a:lumMod val="75000"/>
                  </a:schemeClr>
                </a:solidFill>
                <a:latin typeface="Baskerville Old Face" panose="02020602080505020303" pitchFamily="18" charset="0"/>
                <a:ea typeface="Times New Roman"/>
                <a:cs typeface="mesNewRomanPSMT"/>
              </a:rPr>
              <a:t>Alunni</a:t>
            </a:r>
            <a:r>
              <a:rPr lang="it-IT" sz="3600" dirty="0">
                <a:solidFill>
                  <a:schemeClr val="accent6">
                    <a:lumMod val="75000"/>
                  </a:schemeClr>
                </a:solidFill>
                <a:latin typeface="Baskerville Old Face" panose="02020602080505020303" pitchFamily="18" charset="0"/>
                <a:ea typeface="Times New Roman"/>
                <a:cs typeface="mesNewRomanPSMT"/>
              </a:rPr>
              <a:t> scuole infanzia, primaria, secondaria </a:t>
            </a:r>
            <a:endParaRPr lang="it-IT" sz="3200" dirty="0">
              <a:solidFill>
                <a:schemeClr val="accent6">
                  <a:lumMod val="75000"/>
                </a:schemeClr>
              </a:solidFill>
              <a:latin typeface="Baskerville Old Face" panose="02020602080505020303" pitchFamily="18" charset="0"/>
              <a:ea typeface="Calibri"/>
              <a:cs typeface="Times New Roman"/>
            </a:endParaRPr>
          </a:p>
          <a:p>
            <a:pPr>
              <a:lnSpc>
                <a:spcPct val="115000"/>
              </a:lnSpc>
              <a:spcAft>
                <a:spcPts val="0"/>
              </a:spcAft>
            </a:pPr>
            <a:r>
              <a:rPr lang="x-none" sz="4000">
                <a:solidFill>
                  <a:schemeClr val="accent6">
                    <a:lumMod val="75000"/>
                  </a:schemeClr>
                </a:solidFill>
                <a:latin typeface="Baskerville Old Face" panose="02020602080505020303" pitchFamily="18" charset="0"/>
                <a:ea typeface="Times New Roman"/>
                <a:cs typeface="mesNewRomanPSMT"/>
              </a:rPr>
              <a:t> </a:t>
            </a:r>
            <a:r>
              <a:rPr lang="x-none" sz="3600">
                <a:solidFill>
                  <a:schemeClr val="accent6">
                    <a:lumMod val="75000"/>
                  </a:schemeClr>
                </a:solidFill>
                <a:latin typeface="Baskerville Old Face" panose="02020602080505020303" pitchFamily="18" charset="0"/>
                <a:ea typeface="Times New Roman"/>
                <a:cs typeface="mesNewRomanPSMT"/>
              </a:rPr>
              <a:t>Insegnanti</a:t>
            </a:r>
            <a:r>
              <a:rPr lang="it-IT" sz="3600" dirty="0">
                <a:solidFill>
                  <a:schemeClr val="accent6">
                    <a:lumMod val="75000"/>
                  </a:schemeClr>
                </a:solidFill>
                <a:latin typeface="Baskerville Old Face" panose="02020602080505020303" pitchFamily="18" charset="0"/>
                <a:ea typeface="Times New Roman"/>
                <a:cs typeface="mesNewRomanPSMT"/>
              </a:rPr>
              <a:t> delle scuole che aderiranno all’ accordo di rete</a:t>
            </a:r>
            <a:endParaRPr lang="it-IT" sz="3200" dirty="0">
              <a:solidFill>
                <a:schemeClr val="accent6">
                  <a:lumMod val="75000"/>
                </a:schemeClr>
              </a:solidFill>
              <a:latin typeface="Baskerville Old Face" panose="02020602080505020303" pitchFamily="18" charset="0"/>
              <a:ea typeface="Calibri"/>
              <a:cs typeface="Times New Roman"/>
            </a:endParaRPr>
          </a:p>
          <a:p>
            <a:pPr>
              <a:lnSpc>
                <a:spcPct val="115000"/>
              </a:lnSpc>
              <a:spcAft>
                <a:spcPts val="0"/>
              </a:spcAft>
            </a:pPr>
            <a:r>
              <a:rPr lang="x-none" sz="4000">
                <a:solidFill>
                  <a:schemeClr val="accent6">
                    <a:lumMod val="75000"/>
                  </a:schemeClr>
                </a:solidFill>
                <a:latin typeface="Baskerville Old Face" panose="02020602080505020303" pitchFamily="18" charset="0"/>
                <a:ea typeface="Times New Roman"/>
                <a:cs typeface="mesNewRomanPSMT"/>
              </a:rPr>
              <a:t> </a:t>
            </a:r>
            <a:r>
              <a:rPr lang="x-none" sz="3600">
                <a:solidFill>
                  <a:schemeClr val="accent6">
                    <a:lumMod val="75000"/>
                  </a:schemeClr>
                </a:solidFill>
                <a:latin typeface="Baskerville Old Face" panose="02020602080505020303" pitchFamily="18" charset="0"/>
                <a:ea typeface="Times New Roman"/>
                <a:cs typeface="mesNewRomanPSMT"/>
              </a:rPr>
              <a:t>Famiglie</a:t>
            </a:r>
            <a:endParaRPr lang="it-IT" sz="3200" dirty="0">
              <a:solidFill>
                <a:schemeClr val="accent6">
                  <a:lumMod val="75000"/>
                </a:schemeClr>
              </a:solidFill>
              <a:latin typeface="Baskerville Old Face" panose="02020602080505020303" pitchFamily="18" charset="0"/>
              <a:ea typeface="Calibri"/>
              <a:cs typeface="Times New Roman"/>
            </a:endParaRPr>
          </a:p>
          <a:p>
            <a:pPr marL="0" indent="0">
              <a:buNone/>
            </a:pPr>
            <a:endParaRPr lang="it-IT" sz="3600" b="1" cap="small" dirty="0">
              <a:solidFill>
                <a:schemeClr val="accent6">
                  <a:lumMod val="75000"/>
                </a:schemeClr>
              </a:solidFill>
              <a:latin typeface="mesNewRomanPSMT"/>
              <a:ea typeface="Times New Roman"/>
              <a:cs typeface="mesNewRomanPSMT"/>
            </a:endParaRPr>
          </a:p>
        </p:txBody>
      </p:sp>
    </p:spTree>
    <p:extLst>
      <p:ext uri="{BB962C8B-B14F-4D97-AF65-F5344CB8AC3E}">
        <p14:creationId xmlns:p14="http://schemas.microsoft.com/office/powerpoint/2010/main" val="1781326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6563" y="689998"/>
            <a:ext cx="7467600" cy="5737848"/>
          </a:xfrm>
        </p:spPr>
        <p:txBody>
          <a:bodyPr/>
          <a:lstStyle/>
          <a:p>
            <a:r>
              <a:rPr lang="it-IT" sz="3200" b="1" dirty="0">
                <a:solidFill>
                  <a:schemeClr val="accent1"/>
                </a:solidFill>
                <a:latin typeface="Angsana New" panose="020B0604020202020204" pitchFamily="34" charset="0"/>
                <a:cs typeface="Angsana New" panose="020B0604020202020204" pitchFamily="34" charset="0"/>
              </a:rPr>
              <a:t>OBIETTIVI PROGETTO </a:t>
            </a:r>
          </a:p>
          <a:p>
            <a:pPr marL="285750" lvl="0" indent="-285750">
              <a:buClr>
                <a:srgbClr val="FE8637"/>
              </a:buClr>
              <a:buFontTx/>
              <a:buChar char="-"/>
            </a:pPr>
            <a:endParaRPr lang="it-IT" sz="1800" b="1" dirty="0">
              <a:solidFill>
                <a:srgbClr val="575F6D"/>
              </a:solidFill>
              <a:latin typeface="Angsana New" panose="020B0604020202020204" pitchFamily="34" charset="0"/>
              <a:cs typeface="Angsana New" panose="020B0604020202020204" pitchFamily="34" charset="0"/>
            </a:endParaRPr>
          </a:p>
          <a:p>
            <a:pPr marL="285750" lvl="0" indent="-285750">
              <a:buClr>
                <a:srgbClr val="FE8637"/>
              </a:buClr>
              <a:buFontTx/>
              <a:buChar char="-"/>
            </a:pPr>
            <a:r>
              <a:rPr lang="it-IT" sz="2800" b="1" dirty="0">
                <a:solidFill>
                  <a:srgbClr val="575F6D"/>
                </a:solidFill>
                <a:latin typeface="Angsana New" panose="020B0604020202020204" pitchFamily="34" charset="0"/>
                <a:cs typeface="Angsana New" panose="020B0604020202020204" pitchFamily="34" charset="0"/>
              </a:rPr>
              <a:t>Favorire il benessere e il dialogo in classe </a:t>
            </a:r>
          </a:p>
          <a:p>
            <a:pPr marL="285750" lvl="0" indent="-285750">
              <a:buClr>
                <a:srgbClr val="FE8637"/>
              </a:buClr>
              <a:buFontTx/>
              <a:buChar char="-"/>
            </a:pPr>
            <a:r>
              <a:rPr lang="it-IT" sz="2800" b="1" dirty="0">
                <a:solidFill>
                  <a:srgbClr val="575F6D"/>
                </a:solidFill>
                <a:latin typeface="Angsana New" panose="020B0604020202020204" pitchFamily="34" charset="0"/>
                <a:cs typeface="Angsana New" panose="020B0604020202020204" pitchFamily="34" charset="0"/>
              </a:rPr>
              <a:t>Incentivare pratiche di ascolto </a:t>
            </a:r>
          </a:p>
          <a:p>
            <a:pPr marL="285750" lvl="0" indent="-285750">
              <a:buClr>
                <a:srgbClr val="FE8637"/>
              </a:buClr>
              <a:buFontTx/>
              <a:buChar char="-"/>
            </a:pPr>
            <a:r>
              <a:rPr lang="it-IT" sz="2800" b="1" dirty="0">
                <a:solidFill>
                  <a:srgbClr val="575F6D"/>
                </a:solidFill>
                <a:latin typeface="Angsana New" panose="020B0604020202020204" pitchFamily="34" charset="0"/>
                <a:cs typeface="Angsana New" panose="020B0604020202020204" pitchFamily="34" charset="0"/>
              </a:rPr>
              <a:t>Favorire il benessere dei docenti </a:t>
            </a:r>
          </a:p>
          <a:p>
            <a:pPr marL="285750" lvl="0" indent="-285750">
              <a:buClr>
                <a:srgbClr val="FE8637"/>
              </a:buClr>
              <a:buFontTx/>
              <a:buChar char="-"/>
            </a:pPr>
            <a:r>
              <a:rPr lang="it-IT" sz="2800" b="1" dirty="0">
                <a:solidFill>
                  <a:srgbClr val="575F6D"/>
                </a:solidFill>
                <a:latin typeface="Angsana New" panose="020B0604020202020204" pitchFamily="34" charset="0"/>
                <a:cs typeface="Angsana New" panose="020B0604020202020204" pitchFamily="34" charset="0"/>
              </a:rPr>
              <a:t>Favorire il benessere delle famiglie </a:t>
            </a:r>
          </a:p>
          <a:p>
            <a:pPr marL="285750" lvl="0" indent="-285750">
              <a:buClr>
                <a:srgbClr val="FE8637"/>
              </a:buClr>
              <a:buFontTx/>
              <a:buChar char="-"/>
            </a:pPr>
            <a:r>
              <a:rPr lang="it-IT" sz="2800" b="1" dirty="0">
                <a:solidFill>
                  <a:srgbClr val="575F6D"/>
                </a:solidFill>
                <a:latin typeface="Angsana New" panose="020B0604020202020204" pitchFamily="34" charset="0"/>
                <a:cs typeface="Angsana New" panose="020B0604020202020204" pitchFamily="34" charset="0"/>
              </a:rPr>
              <a:t> Sensibilizzazione dei Docenti e delle famiglie in una forma-azione</a:t>
            </a:r>
          </a:p>
          <a:p>
            <a:pPr marL="285750" lvl="0" indent="-285750">
              <a:buClr>
                <a:srgbClr val="FE8637"/>
              </a:buClr>
              <a:buFontTx/>
              <a:buChar char="-"/>
            </a:pPr>
            <a:endParaRPr lang="it-IT" sz="2800" b="1" dirty="0">
              <a:latin typeface="Angsana New" panose="020B0604020202020204" pitchFamily="34" charset="0"/>
              <a:cs typeface="Angsana New" panose="020B0604020202020204" pitchFamily="34" charset="0"/>
            </a:endParaRPr>
          </a:p>
        </p:txBody>
      </p:sp>
    </p:spTree>
    <p:extLst>
      <p:ext uri="{BB962C8B-B14F-4D97-AF65-F5344CB8AC3E}">
        <p14:creationId xmlns:p14="http://schemas.microsoft.com/office/powerpoint/2010/main" val="21013473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1BFF861-F386-2843-AD4B-88AA9545C320}"/>
              </a:ext>
            </a:extLst>
          </p:cNvPr>
          <p:cNvSpPr>
            <a:spLocks noGrp="1"/>
          </p:cNvSpPr>
          <p:nvPr>
            <p:ph type="title"/>
          </p:nvPr>
        </p:nvSpPr>
        <p:spPr/>
        <p:txBody>
          <a:bodyPr/>
          <a:lstStyle/>
          <a:p>
            <a:r>
              <a:rPr lang="it-IT" dirty="0"/>
              <a:t>Attività per alunni </a:t>
            </a:r>
          </a:p>
        </p:txBody>
      </p:sp>
      <p:sp>
        <p:nvSpPr>
          <p:cNvPr id="3" name="Segnaposto contenuto 2">
            <a:extLst>
              <a:ext uri="{FF2B5EF4-FFF2-40B4-BE49-F238E27FC236}">
                <a16:creationId xmlns="" xmlns:a16="http://schemas.microsoft.com/office/drawing/2014/main" id="{4F262706-F14D-EA41-A7BB-3C7F9C3FC3A4}"/>
              </a:ext>
            </a:extLst>
          </p:cNvPr>
          <p:cNvSpPr>
            <a:spLocks noGrp="1"/>
          </p:cNvSpPr>
          <p:nvPr>
            <p:ph idx="1"/>
          </p:nvPr>
        </p:nvSpPr>
        <p:spPr>
          <a:xfrm>
            <a:off x="1676400" y="1905000"/>
            <a:ext cx="7467600" cy="4382187"/>
          </a:xfrm>
        </p:spPr>
        <p:txBody>
          <a:bodyPr/>
          <a:lstStyle/>
          <a:p>
            <a:pPr marL="0" indent="0">
              <a:buNone/>
            </a:pPr>
            <a:r>
              <a:rPr lang="it-IT" dirty="0"/>
              <a:t>Verranno attivati laboratori per un numero max. Di 3 classi per ogni Isa, tra le scuole appartenenti alla rete di scopo. </a:t>
            </a:r>
          </a:p>
          <a:p>
            <a:pPr marL="0" indent="0">
              <a:buNone/>
            </a:pPr>
            <a:r>
              <a:rPr lang="it-IT" dirty="0"/>
              <a:t>Si prevede per ciascuna classe n. 5 incontri dalla durata di 2h. </a:t>
            </a:r>
            <a:r>
              <a:rPr lang="it-IT" dirty="0" smtClean="0"/>
              <a:t>ciascuno </a:t>
            </a:r>
            <a:endParaRPr lang="it-IT" dirty="0"/>
          </a:p>
          <a:p>
            <a:pPr marL="0" indent="0">
              <a:buNone/>
            </a:pPr>
            <a:endParaRPr lang="it-IT" dirty="0"/>
          </a:p>
          <a:p>
            <a:pPr marL="0" indent="0">
              <a:buNone/>
            </a:pPr>
            <a:r>
              <a:rPr lang="it-IT" dirty="0"/>
              <a:t>All'interno dei laboratori si prevedono attività di lettura, costruzione del libro (</a:t>
            </a:r>
            <a:r>
              <a:rPr lang="it-IT" dirty="0" err="1"/>
              <a:t>Munari</a:t>
            </a:r>
            <a:r>
              <a:rPr lang="it-IT" dirty="0"/>
              <a:t>), </a:t>
            </a:r>
            <a:r>
              <a:rPr lang="it-IT" dirty="0" err="1"/>
              <a:t>booktrailer</a:t>
            </a:r>
            <a:r>
              <a:rPr lang="it-IT" dirty="0"/>
              <a:t>, video musicali… </a:t>
            </a:r>
          </a:p>
          <a:p>
            <a:pPr marL="0" indent="0">
              <a:buNone/>
            </a:pPr>
            <a:endParaRPr lang="it-IT" dirty="0"/>
          </a:p>
          <a:p>
            <a:pPr marL="0" indent="0">
              <a:buNone/>
            </a:pPr>
            <a:r>
              <a:rPr lang="it-IT" dirty="0"/>
              <a:t>Temi: relazioni con gli altri, accoglienza delle storie di classe, gestione dei conflitti, amicizia, prendersi cura di se stessi e degli altri…</a:t>
            </a:r>
          </a:p>
        </p:txBody>
      </p:sp>
    </p:spTree>
    <p:extLst>
      <p:ext uri="{BB962C8B-B14F-4D97-AF65-F5344CB8AC3E}">
        <p14:creationId xmlns:p14="http://schemas.microsoft.com/office/powerpoint/2010/main" val="35754843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4B00BED0-E1F1-3340-BD1D-009AC1681FF3}"/>
              </a:ext>
            </a:extLst>
          </p:cNvPr>
          <p:cNvSpPr>
            <a:spLocks noGrp="1"/>
          </p:cNvSpPr>
          <p:nvPr>
            <p:ph type="title"/>
          </p:nvPr>
        </p:nvSpPr>
        <p:spPr/>
        <p:txBody>
          <a:bodyPr>
            <a:normAutofit/>
          </a:bodyPr>
          <a:lstStyle/>
          <a:p>
            <a:r>
              <a:rPr lang="it-IT" sz="800" dirty="0">
                <a:solidFill>
                  <a:schemeClr val="tx1"/>
                </a:solidFill>
              </a:rPr>
              <a:t>«Questo progetto per me è stato fantastico </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102" y="448483"/>
            <a:ext cx="8902388" cy="6409517"/>
          </a:xfrm>
        </p:spPr>
      </p:pic>
      <p:sp>
        <p:nvSpPr>
          <p:cNvPr id="6" name="CasellaDiTesto 5">
            <a:extLst>
              <a:ext uri="{FF2B5EF4-FFF2-40B4-BE49-F238E27FC236}">
                <a16:creationId xmlns="" xmlns:a16="http://schemas.microsoft.com/office/drawing/2014/main" id="{A1262A85-5750-9B4D-9824-FA5B2F693C3D}"/>
              </a:ext>
            </a:extLst>
          </p:cNvPr>
          <p:cNvSpPr txBox="1"/>
          <p:nvPr/>
        </p:nvSpPr>
        <p:spPr>
          <a:xfrm>
            <a:off x="922119" y="79151"/>
            <a:ext cx="5315822" cy="369332"/>
          </a:xfrm>
          <a:prstGeom prst="rect">
            <a:avLst/>
          </a:prstGeom>
          <a:noFill/>
        </p:spPr>
        <p:txBody>
          <a:bodyPr wrap="square" rtlCol="0">
            <a:spAutoFit/>
          </a:bodyPr>
          <a:lstStyle/>
          <a:p>
            <a:pPr algn="l"/>
            <a:r>
              <a:rPr lang="it-IT" dirty="0"/>
              <a:t>Del progetto concluso gli alunni dicono….</a:t>
            </a:r>
          </a:p>
        </p:txBody>
      </p:sp>
    </p:spTree>
    <p:extLst>
      <p:ext uri="{BB962C8B-B14F-4D97-AF65-F5344CB8AC3E}">
        <p14:creationId xmlns:p14="http://schemas.microsoft.com/office/powerpoint/2010/main" val="15409099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31454" y="508630"/>
            <a:ext cx="6264697" cy="5688632"/>
          </a:xfrm>
        </p:spPr>
      </p:pic>
    </p:spTree>
    <p:extLst>
      <p:ext uri="{BB962C8B-B14F-4D97-AF65-F5344CB8AC3E}">
        <p14:creationId xmlns:p14="http://schemas.microsoft.com/office/powerpoint/2010/main" val="8920321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01E0593-DEE4-514C-B978-AFB9CCC30CED}"/>
              </a:ext>
            </a:extLst>
          </p:cNvPr>
          <p:cNvSpPr>
            <a:spLocks noGrp="1"/>
          </p:cNvSpPr>
          <p:nvPr>
            <p:ph type="title"/>
          </p:nvPr>
        </p:nvSpPr>
        <p:spPr/>
        <p:txBody>
          <a:bodyPr>
            <a:normAutofit fontScale="90000"/>
          </a:bodyPr>
          <a:lstStyle/>
          <a:p>
            <a:r>
              <a:rPr lang="it-IT" dirty="0"/>
              <a:t>Elemento di novità: coinvolgimento alunni Liceo «G. Mazzini» indirizzo Scienze Umane </a:t>
            </a:r>
          </a:p>
        </p:txBody>
      </p:sp>
      <p:sp>
        <p:nvSpPr>
          <p:cNvPr id="3" name="Segnaposto contenuto 2">
            <a:extLst>
              <a:ext uri="{FF2B5EF4-FFF2-40B4-BE49-F238E27FC236}">
                <a16:creationId xmlns="" xmlns:a16="http://schemas.microsoft.com/office/drawing/2014/main" id="{14D75B47-D9D4-CA4B-9329-A0DEBF5AAAAB}"/>
              </a:ext>
            </a:extLst>
          </p:cNvPr>
          <p:cNvSpPr>
            <a:spLocks noGrp="1"/>
          </p:cNvSpPr>
          <p:nvPr>
            <p:ph idx="1"/>
          </p:nvPr>
        </p:nvSpPr>
        <p:spPr/>
        <p:txBody>
          <a:bodyPr/>
          <a:lstStyle/>
          <a:p>
            <a:pPr marL="0" indent="0">
              <a:buNone/>
            </a:pPr>
            <a:r>
              <a:rPr lang="it-IT" dirty="0"/>
              <a:t>Per il nuovo a.s si vorrebbe estendere il progetto al Liceo delle Scienze Umane, attivando negli alunni un interesse in queste tematiche.</a:t>
            </a:r>
          </a:p>
          <a:p>
            <a:pPr marL="0" indent="0">
              <a:buNone/>
            </a:pPr>
            <a:r>
              <a:rPr lang="it-IT" dirty="0"/>
              <a:t>Come? </a:t>
            </a:r>
          </a:p>
          <a:p>
            <a:pPr marL="0" indent="0">
              <a:buNone/>
            </a:pPr>
            <a:r>
              <a:rPr lang="it-IT" dirty="0"/>
              <a:t>Attraverso il progetto già presente nel Liceo «alternanza scuola/lavoro» si pensa di poterli coinvolgere nella parte di progettazione e attuazione delle attività all’interno delle classi, affiancando i professionisti coinvolti. </a:t>
            </a:r>
          </a:p>
          <a:p>
            <a:pPr marL="0" indent="0">
              <a:buNone/>
            </a:pPr>
            <a:r>
              <a:rPr lang="it-IT" dirty="0"/>
              <a:t>Prima dell’avvio delle attività in classe gli alunni verranno informati e formati in merito alle tematiche del progetto. </a:t>
            </a:r>
          </a:p>
          <a:p>
            <a:pPr marL="0" indent="0">
              <a:buNone/>
            </a:pPr>
            <a:endParaRPr lang="it-IT" dirty="0"/>
          </a:p>
        </p:txBody>
      </p:sp>
    </p:spTree>
    <p:extLst>
      <p:ext uri="{BB962C8B-B14F-4D97-AF65-F5344CB8AC3E}">
        <p14:creationId xmlns:p14="http://schemas.microsoft.com/office/powerpoint/2010/main" val="141105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854</TotalTime>
  <Words>697</Words>
  <Application>Microsoft Macintosh PowerPoint</Application>
  <PresentationFormat>Presentazione su schermo (4:3)</PresentationFormat>
  <Paragraphs>56</Paragraphs>
  <Slides>13</Slides>
  <Notes>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Filo</vt:lpstr>
      <vt:lpstr>Presentazione di PowerPoint</vt:lpstr>
      <vt:lpstr>Una rete di scopo </vt:lpstr>
      <vt:lpstr>Proposta per il nuovo anno scolastico 2017/2018  «Parola d’ordine: Accoglienza.  L’INSERIMENTO E L’ACCOMPAGNAMENTO DEGLI                   ALUNNI DALLE STORIE DIFFERENTI» </vt:lpstr>
      <vt:lpstr>Presentazione di PowerPoint</vt:lpstr>
      <vt:lpstr>Presentazione di PowerPoint</vt:lpstr>
      <vt:lpstr>Attività per alunni </vt:lpstr>
      <vt:lpstr>«Questo progetto per me è stato fantastico </vt:lpstr>
      <vt:lpstr>Presentazione di PowerPoint</vt:lpstr>
      <vt:lpstr>Elemento di novità: coinvolgimento alunni Liceo «G. Mazzini» indirizzo Scienze Umane </vt:lpstr>
      <vt:lpstr>2 percorsi formazione docenti: </vt:lpstr>
      <vt:lpstr>Attività formazione per famiglie della rete</vt:lpstr>
      <vt:lpstr>Attività sportello ascolto </vt:lpstr>
      <vt:lpstr>Grazie per l'attenzione!!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Sabrina</dc:creator>
  <cp:lastModifiedBy>Maria Torre</cp:lastModifiedBy>
  <cp:revision>66</cp:revision>
  <dcterms:created xsi:type="dcterms:W3CDTF">2017-05-07T05:41:40Z</dcterms:created>
  <dcterms:modified xsi:type="dcterms:W3CDTF">2017-11-11T08:11:04Z</dcterms:modified>
</cp:coreProperties>
</file>